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0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7" r:id="rId10"/>
    <p:sldId id="268" r:id="rId11"/>
    <p:sldId id="269" r:id="rId12"/>
    <p:sldId id="270" r:id="rId13"/>
    <p:sldId id="272" r:id="rId14"/>
    <p:sldId id="273" r:id="rId15"/>
    <p:sldId id="274" r:id="rId16"/>
    <p:sldId id="271" r:id="rId17"/>
    <p:sldId id="275" r:id="rId18"/>
    <p:sldId id="276" r:id="rId19"/>
    <p:sldId id="277" r:id="rId20"/>
    <p:sldId id="281" r:id="rId21"/>
    <p:sldId id="283" r:id="rId22"/>
    <p:sldId id="282" r:id="rId23"/>
    <p:sldId id="284" r:id="rId24"/>
    <p:sldId id="285" r:id="rId25"/>
    <p:sldId id="286" r:id="rId26"/>
    <p:sldId id="287" r:id="rId27"/>
    <p:sldId id="288" r:id="rId28"/>
    <p:sldId id="289" r:id="rId29"/>
    <p:sldId id="279" r:id="rId30"/>
    <p:sldId id="280" r:id="rId31"/>
    <p:sldId id="278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204" autoAdjust="0"/>
    <p:restoredTop sz="94660"/>
  </p:normalViewPr>
  <p:slideViewPr>
    <p:cSldViewPr snapToGrid="0">
      <p:cViewPr varScale="1">
        <p:scale>
          <a:sx n="74" d="100"/>
          <a:sy n="74" d="100"/>
        </p:scale>
        <p:origin x="1032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C9CF0-F151-497B-B112-A39D8D7C0F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13F15D-8A9D-40B9-9987-82381954AE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7CA292-F994-4344-94D2-1A8833529F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94BCB-86CD-441B-BD44-7268FE34A9E7}" type="datetimeFigureOut">
              <a:rPr lang="en-IN" smtClean="0"/>
              <a:t>28-10-2023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A84A97-B02A-47BD-B526-482BEB09A9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C3F87C-68BB-47D3-8E9F-1186B0C6F6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CFBA2-84F0-4918-82B9-1033BFE6809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394126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DAB79-FA57-4D7D-8948-E09465289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9D47903-1F7F-4E46-AAFC-BCF795F92B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290F1B-8565-4FEB-83B9-C93A2F775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94BCB-86CD-441B-BD44-7268FE34A9E7}" type="datetimeFigureOut">
              <a:rPr lang="en-IN" smtClean="0"/>
              <a:t>28-10-2023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2C0EE5-E80F-40C9-B2FE-0183ABE59F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5CF063-7C25-4677-A1A4-D74A6D7AC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CFBA2-84F0-4918-82B9-1033BFE6809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526895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9AA4AF5-0D7C-49FA-A94A-2969A8B2A5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FBD621-D388-48AB-9067-89BC5A0FAE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F6F8C6-0FB3-4FD8-A8D3-6DF1ABDA7E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94BCB-86CD-441B-BD44-7268FE34A9E7}" type="datetimeFigureOut">
              <a:rPr lang="en-IN" smtClean="0"/>
              <a:t>28-10-2023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C782B1-5022-471F-95BE-7CD5B93CF3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4FAC0D-0B4C-49E7-8A23-589A7637F7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CFBA2-84F0-4918-82B9-1033BFE6809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160682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8F70B-6772-4BFD-A88E-933BDCA578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C95C41-BB8F-464A-B0E4-95FFA1C403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DFE19B-4DD1-4ACD-B64B-B014786598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94BCB-86CD-441B-BD44-7268FE34A9E7}" type="datetimeFigureOut">
              <a:rPr lang="en-IN" smtClean="0"/>
              <a:t>28-10-2023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12622C-D537-4727-80FA-D4DBDC84C5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2C0265-E923-41ED-BAAE-6B059BAD7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CFBA2-84F0-4918-82B9-1033BFE6809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661708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5FEA3-17E2-4549-9250-02ABA2A5F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52F5A3-F7FE-4552-80A6-C1435FD8A0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C780ED-994A-42CF-95B9-C13004EFD6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94BCB-86CD-441B-BD44-7268FE34A9E7}" type="datetimeFigureOut">
              <a:rPr lang="en-IN" smtClean="0"/>
              <a:t>28-10-2023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F084DC-F918-4CC3-B76A-42327DFC7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11CE3E-DFEA-4F68-AA27-BD10FBE2A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CFBA2-84F0-4918-82B9-1033BFE6809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233024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A0DB54-597D-43B4-ACF8-56EE1BE11F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355B18-9DA5-4AAB-836A-B4D841A2B9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42400D-4641-4D7E-A604-851F89C7B2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8822BA-9754-4F07-B262-DCF06CC00D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94BCB-86CD-441B-BD44-7268FE34A9E7}" type="datetimeFigureOut">
              <a:rPr lang="en-IN" smtClean="0"/>
              <a:t>28-10-2023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908502-0DB8-477C-9895-56743B5E62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9E2472-17FF-4A90-B9BA-0A0F368C53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CFBA2-84F0-4918-82B9-1033BFE6809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486026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6AF7F-2E2C-425A-93BB-AEC8F85E62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BA7022-7246-4A2C-97D6-4F065D4CB2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C7FD76-8C97-4A38-8DA1-C6EBBB37B1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57FD68F-D803-4A56-8C18-9164CCAC32E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43DF9D-3C80-4299-8485-E3CCF9ECC31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F24B0C0-075A-4BFC-AB6F-F6D60BC4A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94BCB-86CD-441B-BD44-7268FE34A9E7}" type="datetimeFigureOut">
              <a:rPr lang="en-IN" smtClean="0"/>
              <a:t>28-10-2023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3EA9D6-062E-41E2-BD2E-66FA65FEEC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D660555-0DF6-4CC2-A50E-944D14272B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CFBA2-84F0-4918-82B9-1033BFE6809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230324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B76CDB-22FA-452A-AB3C-693B46A65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3FCB20C-88E4-4887-98B0-D6FB174C41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94BCB-86CD-441B-BD44-7268FE34A9E7}" type="datetimeFigureOut">
              <a:rPr lang="en-IN" smtClean="0"/>
              <a:t>28-10-2023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0BA5D9-AF2D-4305-93B4-22C92827CE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4BB73F-193E-43F8-9DE9-48A8D4A38E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CFBA2-84F0-4918-82B9-1033BFE6809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70503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D3F8C70-D508-4356-8D89-18907EE869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94BCB-86CD-441B-BD44-7268FE34A9E7}" type="datetimeFigureOut">
              <a:rPr lang="en-IN" smtClean="0"/>
              <a:t>28-10-2023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FB489B6-29E9-4D3B-9226-21513A7F16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6DEAF9-09D4-4252-88B9-CF690BF198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CFBA2-84F0-4918-82B9-1033BFE6809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402884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A084F-1E3C-4DEC-B5BF-103EA04D2A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2D9A04-7583-4950-AEE8-D58FB33198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547A45-571B-4606-BEB1-AA59779494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CCC8A4-5F6C-4500-AC1B-3C7E6EEE69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94BCB-86CD-441B-BD44-7268FE34A9E7}" type="datetimeFigureOut">
              <a:rPr lang="en-IN" smtClean="0"/>
              <a:t>28-10-2023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46FE35-7C16-4F1D-8210-24DCE3585C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B7DC91-0954-4F28-BCC2-5D216740F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CFBA2-84F0-4918-82B9-1033BFE6809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801499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FF6DAE-FEF9-4598-9373-8B28ACBAD9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B581F30-7BD6-4AAA-9A42-5473EB3706B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68833B-701C-4E95-8E86-03A92C0443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2E2273-1893-4251-B0B1-CA2C13EA31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94BCB-86CD-441B-BD44-7268FE34A9E7}" type="datetimeFigureOut">
              <a:rPr lang="en-IN" smtClean="0"/>
              <a:t>28-10-2023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A3BC02-665C-4D35-808A-D561F591B9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2FC316-84A8-45FB-9149-3B0C07F4A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CFBA2-84F0-4918-82B9-1033BFE6809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12750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9AF7070-A82D-4753-B675-38B5330518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538638-4A07-43BC-A8B5-14953BB504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9B6C59-763F-4925-91DF-B7C7F80EBD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E94BCB-86CD-441B-BD44-7268FE34A9E7}" type="datetimeFigureOut">
              <a:rPr lang="en-IN" smtClean="0"/>
              <a:t>28-10-2023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C47898-C2E0-468C-BC2F-F6C9E14F67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06E1D6-8170-4782-B686-8446061BF0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ACFBA2-84F0-4918-82B9-1033BFE6809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18416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50A6AC-94F8-C723-7222-F4756D16A8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C5FE6FED-E45F-4129-BF78-17CA129A7904}" type="slidenum">
              <a:rPr lang="en-IN" smtClean="0"/>
              <a:t>1</a:t>
            </a:fld>
            <a:endParaRPr lang="en-IN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8FF2BEA-4A83-7706-B8F3-D86271087581}"/>
              </a:ext>
            </a:extLst>
          </p:cNvPr>
          <p:cNvSpPr txBox="1"/>
          <p:nvPr/>
        </p:nvSpPr>
        <p:spPr>
          <a:xfrm>
            <a:off x="2198768" y="5042875"/>
            <a:ext cx="8064622" cy="1903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IN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G.</a:t>
            </a:r>
            <a:r>
              <a:rPr lang="en-IN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SANJAI</a:t>
            </a:r>
            <a:r>
              <a:rPr lang="en-IN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(20MSS038)</a:t>
            </a:r>
            <a:endParaRPr lang="en-IN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IN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DEPARTMENT OF SOFTWARE SYSTEMS,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IN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PSG COLLEGE OF ARTS &amp; SCIENCE,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IN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COIMBATORE-641014</a:t>
            </a:r>
            <a:r>
              <a:rPr lang="en-IN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IN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F74A93C-F188-8CFD-9FEA-9DE95281BC3F}"/>
              </a:ext>
            </a:extLst>
          </p:cNvPr>
          <p:cNvSpPr txBox="1"/>
          <p:nvPr/>
        </p:nvSpPr>
        <p:spPr>
          <a:xfrm>
            <a:off x="-956398" y="1053898"/>
            <a:ext cx="14374955" cy="39889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endParaRPr lang="en-US" sz="16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R="342900" algn="ctr">
              <a:lnSpc>
                <a:spcPct val="115000"/>
              </a:lnSpc>
              <a:spcBef>
                <a:spcPts val="95"/>
              </a:spcBef>
              <a:spcAft>
                <a:spcPts val="800"/>
              </a:spcAft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VEHICLE RENTAL WEBSITE</a:t>
            </a:r>
            <a:endParaRPr lang="en-IN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MAJOR PROJECT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UNDER THE GUIDANCE OF</a:t>
            </a:r>
            <a:endParaRPr lang="en-IN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15000"/>
              </a:lnSpc>
              <a:spcAft>
                <a:spcPts val="800"/>
              </a:spcAft>
            </a:pPr>
            <a:r>
              <a:rPr lang="en-US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Dr. A.SUBHASHINI M.Sc., M.Phil., M.C.A., </a:t>
            </a:r>
            <a:r>
              <a:rPr lang="en-US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Ph.D</a:t>
            </a:r>
            <a:r>
              <a:rPr lang="en-US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.,SET,NET</a:t>
            </a:r>
            <a:endParaRPr lang="en-IN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IN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ASSISTANT PROFESSOR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IN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DEPARTMENT OF SOFTWARE SYSTEMS,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IN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PSG COLLEGE OF ARTS &amp; SCIENCE,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IN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COIMBATORE-641014  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IN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PRESENTED BY</a:t>
            </a:r>
            <a:endParaRPr lang="en-IN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20DAA00-936C-6061-8022-589DA37CBD3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93"/>
          <a:stretch/>
        </p:blipFill>
        <p:spPr>
          <a:xfrm>
            <a:off x="5255202" y="276666"/>
            <a:ext cx="1460394" cy="1236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9835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A0D1DC5-51A5-48B0-AF13-8CCADA4A7C7E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544285" y="246744"/>
            <a:ext cx="11103429" cy="6509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4383D55-1741-4EFC-90E6-4FDF6FF6C0C1}"/>
              </a:ext>
            </a:extLst>
          </p:cNvPr>
          <p:cNvSpPr txBox="1"/>
          <p:nvPr/>
        </p:nvSpPr>
        <p:spPr>
          <a:xfrm>
            <a:off x="188686" y="70427"/>
            <a:ext cx="23051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 DIAGRAM</a:t>
            </a:r>
            <a:endParaRPr lang="en-I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42610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4ADCB-4137-401F-9F89-6BF16B3A1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571" y="-186418"/>
            <a:ext cx="10515600" cy="1325563"/>
          </a:xfrm>
        </p:spPr>
        <p:txBody>
          <a:bodyPr>
            <a:normAutofit/>
          </a:bodyPr>
          <a:lstStyle/>
          <a:p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DATABASE DIAGRAM</a:t>
            </a:r>
            <a:endParaRPr lang="en-IN" sz="24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3E58CA-B98C-4DAA-B400-896E3EB61B18}"/>
              </a:ext>
            </a:extLst>
          </p:cNvPr>
          <p:cNvSpPr txBox="1"/>
          <p:nvPr/>
        </p:nvSpPr>
        <p:spPr>
          <a:xfrm>
            <a:off x="846283" y="755543"/>
            <a:ext cx="3962400" cy="8735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TABLE NAME : USER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PRIMARY KEY :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User_ID</a:t>
            </a:r>
            <a:endParaRPr lang="en-IN" dirty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13" name="Table 13">
            <a:extLst>
              <a:ext uri="{FF2B5EF4-FFF2-40B4-BE49-F238E27FC236}">
                <a16:creationId xmlns:a16="http://schemas.microsoft.com/office/drawing/2014/main" id="{9EA6B71E-5D3B-4086-B3DC-E6E8F6039A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6707203"/>
              </p:ext>
            </p:extLst>
          </p:nvPr>
        </p:nvGraphicFramePr>
        <p:xfrm>
          <a:off x="1524000" y="2119086"/>
          <a:ext cx="8998856" cy="36140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7746">
                  <a:extLst>
                    <a:ext uri="{9D8B030D-6E8A-4147-A177-3AD203B41FA5}">
                      <a16:colId xmlns:a16="http://schemas.microsoft.com/office/drawing/2014/main" val="1453514314"/>
                    </a:ext>
                  </a:extLst>
                </a:gridCol>
                <a:gridCol w="2201506">
                  <a:extLst>
                    <a:ext uri="{9D8B030D-6E8A-4147-A177-3AD203B41FA5}">
                      <a16:colId xmlns:a16="http://schemas.microsoft.com/office/drawing/2014/main" val="2745621402"/>
                    </a:ext>
                  </a:extLst>
                </a:gridCol>
                <a:gridCol w="3021044">
                  <a:extLst>
                    <a:ext uri="{9D8B030D-6E8A-4147-A177-3AD203B41FA5}">
                      <a16:colId xmlns:a16="http://schemas.microsoft.com/office/drawing/2014/main" val="2349522639"/>
                    </a:ext>
                  </a:extLst>
                </a:gridCol>
                <a:gridCol w="2908560">
                  <a:extLst>
                    <a:ext uri="{9D8B030D-6E8A-4147-A177-3AD203B41FA5}">
                      <a16:colId xmlns:a16="http://schemas.microsoft.com/office/drawing/2014/main" val="1993009195"/>
                    </a:ext>
                  </a:extLst>
                </a:gridCol>
              </a:tblGrid>
              <a:tr h="516294">
                <a:tc>
                  <a:txBody>
                    <a:bodyPr/>
                    <a:lstStyle/>
                    <a:p>
                      <a:r>
                        <a:rPr lang="en-US" sz="1800" b="0" dirty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S.NO</a:t>
                      </a:r>
                      <a:endParaRPr lang="en-IN" sz="1800" b="0" dirty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FEILD</a:t>
                      </a:r>
                      <a:endParaRPr lang="en-IN" sz="18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DATATYPE</a:t>
                      </a:r>
                      <a:endParaRPr lang="en-IN" sz="18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CONSTRAINTS</a:t>
                      </a:r>
                      <a:endParaRPr lang="en-IN" sz="18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4055380"/>
                  </a:ext>
                </a:extLst>
              </a:tr>
              <a:tr h="516294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IN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ID</a:t>
                      </a:r>
                      <a:endParaRPr lang="en-IN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int(10)</a:t>
                      </a:r>
                      <a:endParaRPr lang="en-IN" sz="18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Times New Roman" panose="02020603050405020304" pitchFamily="18" charset="0"/>
                          <a:ea typeface="Tahoma" panose="020B0604030504040204" pitchFamily="34" charset="0"/>
                          <a:cs typeface="Times New Roman" panose="02020603050405020304" pitchFamily="18" charset="0"/>
                        </a:rPr>
                        <a:t>Primary key</a:t>
                      </a:r>
                      <a:endParaRPr lang="en-IN" sz="1800" dirty="0">
                        <a:latin typeface="Times New Roman" panose="02020603050405020304" pitchFamily="18" charset="0"/>
                        <a:ea typeface="Tahoma" panose="020B0604030504040204" pitchFamily="34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6513730"/>
                  </a:ext>
                </a:extLst>
              </a:tr>
              <a:tr h="516294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IN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FirstName</a:t>
                      </a:r>
                      <a:endParaRPr lang="en-IN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Varchar(120)</a:t>
                      </a:r>
                      <a:endParaRPr lang="en-IN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 null</a:t>
                      </a:r>
                      <a:endParaRPr lang="en-IN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3058582"/>
                  </a:ext>
                </a:extLst>
              </a:tr>
              <a:tr h="516294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N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LastName</a:t>
                      </a:r>
                      <a:endParaRPr lang="en-IN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Varchar(120)</a:t>
                      </a:r>
                      <a:endParaRPr lang="en-IN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 null</a:t>
                      </a:r>
                      <a:endParaRPr lang="en-IN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6674275"/>
                  </a:ext>
                </a:extLst>
              </a:tr>
              <a:tr h="516294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N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Email</a:t>
                      </a:r>
                      <a:endParaRPr lang="en-IN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Varchar(120)</a:t>
                      </a:r>
                      <a:endParaRPr lang="en-IN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 null</a:t>
                      </a:r>
                      <a:endParaRPr lang="en-IN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2607713"/>
                  </a:ext>
                </a:extLst>
              </a:tr>
              <a:tr h="516294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IN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MobileNumber</a:t>
                      </a:r>
                      <a:endParaRPr lang="en-IN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Bigint</a:t>
                      </a: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(20)</a:t>
                      </a:r>
                      <a:endParaRPr lang="en-IN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 null</a:t>
                      </a:r>
                      <a:endParaRPr lang="en-IN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6540027"/>
                  </a:ext>
                </a:extLst>
              </a:tr>
              <a:tr h="516294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IN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Password</a:t>
                      </a:r>
                      <a:endParaRPr lang="en-IN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Varchar(120)</a:t>
                      </a:r>
                      <a:endParaRPr lang="en-IN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 null</a:t>
                      </a:r>
                      <a:endParaRPr lang="en-IN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0421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169408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2CDFC5-EA50-4D9F-BBF7-B8B72218A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TABLE NAME : Admin </a:t>
            </a:r>
            <a:br>
              <a:rPr lang="en-US" sz="1800" dirty="0">
                <a:latin typeface="Times New Roman" pitchFamily="18" charset="0"/>
                <a:cs typeface="Times New Roman" pitchFamily="18" charset="0"/>
              </a:rPr>
            </a:br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PRIMARY KEY : </a:t>
            </a:r>
            <a:r>
              <a:rPr lang="en-US" sz="1800" dirty="0" err="1">
                <a:latin typeface="Times New Roman" pitchFamily="18" charset="0"/>
                <a:cs typeface="Times New Roman" pitchFamily="18" charset="0"/>
              </a:rPr>
              <a:t>Admin_ID</a:t>
            </a:r>
            <a:br>
              <a:rPr lang="en-IN" sz="2400" dirty="0">
                <a:latin typeface="Times New Roman" pitchFamily="18" charset="0"/>
                <a:cs typeface="Times New Roman" pitchFamily="18" charset="0"/>
              </a:rPr>
            </a:br>
            <a:endParaRPr lang="en-IN" sz="2400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7708CDE1-B10D-4F70-80BB-B7BD1BAD0F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8248837"/>
              </p:ext>
            </p:extLst>
          </p:nvPr>
        </p:nvGraphicFramePr>
        <p:xfrm>
          <a:off x="1770743" y="1895321"/>
          <a:ext cx="8534400" cy="35330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33600">
                  <a:extLst>
                    <a:ext uri="{9D8B030D-6E8A-4147-A177-3AD203B41FA5}">
                      <a16:colId xmlns:a16="http://schemas.microsoft.com/office/drawing/2014/main" val="3570673980"/>
                    </a:ext>
                  </a:extLst>
                </a:gridCol>
                <a:gridCol w="2133600">
                  <a:extLst>
                    <a:ext uri="{9D8B030D-6E8A-4147-A177-3AD203B41FA5}">
                      <a16:colId xmlns:a16="http://schemas.microsoft.com/office/drawing/2014/main" val="1072025549"/>
                    </a:ext>
                  </a:extLst>
                </a:gridCol>
                <a:gridCol w="2133600">
                  <a:extLst>
                    <a:ext uri="{9D8B030D-6E8A-4147-A177-3AD203B41FA5}">
                      <a16:colId xmlns:a16="http://schemas.microsoft.com/office/drawing/2014/main" val="3844161553"/>
                    </a:ext>
                  </a:extLst>
                </a:gridCol>
                <a:gridCol w="2133600">
                  <a:extLst>
                    <a:ext uri="{9D8B030D-6E8A-4147-A177-3AD203B41FA5}">
                      <a16:colId xmlns:a16="http://schemas.microsoft.com/office/drawing/2014/main" val="3765448704"/>
                    </a:ext>
                  </a:extLst>
                </a:gridCol>
              </a:tblGrid>
              <a:tr h="84261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S.NO</a:t>
                      </a:r>
                      <a:endParaRPr lang="en-IN" b="0" dirty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FEILD</a:t>
                      </a:r>
                      <a:endParaRPr lang="en-IN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DATATYPE</a:t>
                      </a:r>
                      <a:endParaRPr lang="en-IN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CONSTRAINTS</a:t>
                      </a:r>
                      <a:endParaRPr lang="en-IN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950688"/>
                  </a:ext>
                </a:extLst>
              </a:tr>
              <a:tr h="538082"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ID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Int(10)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Times New Roman" panose="02020603050405020304" pitchFamily="18" charset="0"/>
                          <a:ea typeface="Tahoma" panose="020B0604030504040204" pitchFamily="34" charset="0"/>
                          <a:cs typeface="Times New Roman" panose="02020603050405020304" pitchFamily="18" charset="0"/>
                        </a:rPr>
                        <a:t>Primary key</a:t>
                      </a:r>
                      <a:endParaRPr lang="en-IN" dirty="0">
                        <a:latin typeface="Times New Roman" panose="02020603050405020304" pitchFamily="18" charset="0"/>
                        <a:ea typeface="Tahoma" panose="020B0604030504040204" pitchFamily="34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7065961"/>
                  </a:ext>
                </a:extLst>
              </a:tr>
              <a:tr h="538082"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AdminName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Varchar(120)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 null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7819135"/>
                  </a:ext>
                </a:extLst>
              </a:tr>
              <a:tr h="538082"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Email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Varchar(120)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 null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8941960"/>
                  </a:ext>
                </a:extLst>
              </a:tr>
              <a:tr h="538082"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Password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Varchar(120)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 null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9179499"/>
                  </a:ext>
                </a:extLst>
              </a:tr>
              <a:tr h="538082"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MobileNumber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Bigint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(10)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 null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28110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141138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88A46-2850-428F-8DA1-9EDDAD07F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TABLE NAME : Two-wheeler details  </a:t>
            </a:r>
            <a:br>
              <a:rPr lang="en-US" sz="1800" dirty="0">
                <a:latin typeface="Times New Roman" pitchFamily="18" charset="0"/>
                <a:cs typeface="Times New Roman" pitchFamily="18" charset="0"/>
              </a:rPr>
            </a:br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PRIMARY KEY : ID</a:t>
            </a:r>
            <a:endParaRPr lang="en-IN" sz="1800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1F71263-FB4E-4EA0-9097-74D99F84F4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4876774"/>
              </p:ext>
            </p:extLst>
          </p:nvPr>
        </p:nvGraphicFramePr>
        <p:xfrm>
          <a:off x="1654628" y="1690688"/>
          <a:ext cx="8128000" cy="482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0515">
                  <a:extLst>
                    <a:ext uri="{9D8B030D-6E8A-4147-A177-3AD203B41FA5}">
                      <a16:colId xmlns:a16="http://schemas.microsoft.com/office/drawing/2014/main" val="442861179"/>
                    </a:ext>
                  </a:extLst>
                </a:gridCol>
                <a:gridCol w="3033485">
                  <a:extLst>
                    <a:ext uri="{9D8B030D-6E8A-4147-A177-3AD203B41FA5}">
                      <a16:colId xmlns:a16="http://schemas.microsoft.com/office/drawing/2014/main" val="24846795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95656258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5084466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S.NO</a:t>
                      </a:r>
                      <a:endParaRPr lang="en-IN" b="0" dirty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FIELD</a:t>
                      </a:r>
                      <a:endParaRPr lang="en-IN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DATATYPE</a:t>
                      </a:r>
                      <a:endParaRPr lang="en-IN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CONSTRAINTS</a:t>
                      </a:r>
                      <a:endParaRPr lang="en-IN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86072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ID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Int(10)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Times New Roman" panose="02020603050405020304" pitchFamily="18" charset="0"/>
                          <a:ea typeface="Tahoma" panose="020B0604030504040204" pitchFamily="34" charset="0"/>
                          <a:cs typeface="Times New Roman" panose="02020603050405020304" pitchFamily="18" charset="0"/>
                        </a:rPr>
                        <a:t>Primary key</a:t>
                      </a:r>
                      <a:endParaRPr lang="en-IN" dirty="0">
                        <a:latin typeface="Times New Roman" panose="02020603050405020304" pitchFamily="18" charset="0"/>
                        <a:ea typeface="Tahoma" panose="020B0604030504040204" pitchFamily="34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77452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BrandName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Varchar(120)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 null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10923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VehicleName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Varchar(120)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 null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57166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RegistrationNumber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Varchar(120)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 null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12128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RentalPrice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Varchar(120)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 null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69773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VehicleModel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Varchar(120)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 null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74819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ea typeface="Tahoma" panose="020B0604030504040204" pitchFamily="34" charset="0"/>
                          <a:cs typeface="Times New Roman" panose="02020603050405020304" pitchFamily="18" charset="0"/>
                        </a:rPr>
                        <a:t>VehicleDescription</a:t>
                      </a:r>
                      <a:endParaRPr lang="en-IN" dirty="0">
                        <a:latin typeface="Times New Roman" panose="02020603050405020304" pitchFamily="18" charset="0"/>
                        <a:ea typeface="Tahoma" panose="020B0604030504040204" pitchFamily="34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Varchar(120)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 null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77661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SeatingCapacity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Int(10)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 null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20087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Image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Varchar(200)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 null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9698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Image1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Varchar(200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 null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43877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11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Image2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Varchar(200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 null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81451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12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Image3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Varchar(200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 null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79008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096875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8BD5DA-8C99-48CF-9A0E-CCA6459632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9923"/>
            <a:ext cx="10515600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TABLE NAME : Four-wheeler details  </a:t>
            </a:r>
            <a:br>
              <a:rPr lang="en-US" sz="1800" dirty="0">
                <a:latin typeface="Times New Roman" pitchFamily="18" charset="0"/>
                <a:cs typeface="Times New Roman" pitchFamily="18" charset="0"/>
              </a:rPr>
            </a:br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PRIMARY KEY : ID</a:t>
            </a:r>
            <a:endParaRPr lang="en-IN" sz="1800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1A3679C-B895-4306-B4FB-72FBE7B2E9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6800657"/>
              </p:ext>
            </p:extLst>
          </p:nvPr>
        </p:nvGraphicFramePr>
        <p:xfrm>
          <a:off x="1610756" y="1380013"/>
          <a:ext cx="8128000" cy="445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0800">
                  <a:extLst>
                    <a:ext uri="{9D8B030D-6E8A-4147-A177-3AD203B41FA5}">
                      <a16:colId xmlns:a16="http://schemas.microsoft.com/office/drawing/2014/main" val="3399539967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408464660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26915508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7583761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S.NO</a:t>
                      </a:r>
                      <a:endParaRPr lang="en-IN" b="0" dirty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FIELD</a:t>
                      </a:r>
                      <a:endParaRPr lang="en-IN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DATATYPE</a:t>
                      </a:r>
                      <a:endParaRPr lang="en-IN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CONSTRAINTS</a:t>
                      </a:r>
                      <a:endParaRPr lang="en-IN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91407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ID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Int(10)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Times New Roman" panose="02020603050405020304" pitchFamily="18" charset="0"/>
                          <a:ea typeface="Tahoma" panose="020B0604030504040204" pitchFamily="34" charset="0"/>
                          <a:cs typeface="Times New Roman" panose="02020603050405020304" pitchFamily="18" charset="0"/>
                        </a:rPr>
                        <a:t>Primary key</a:t>
                      </a:r>
                      <a:endParaRPr lang="en-IN" dirty="0">
                        <a:latin typeface="Times New Roman" panose="02020603050405020304" pitchFamily="18" charset="0"/>
                        <a:ea typeface="Tahoma" panose="020B0604030504040204" pitchFamily="34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45281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BrandName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Varchar(120)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 null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040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VehicleName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Varchar(120)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 null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93139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RegistrationNumber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Varchar(120)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 null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81752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RentalPrice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Varchar(120)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 null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936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VehicleModel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Varchar(120)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 null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29483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ea typeface="Tahoma" panose="020B0604030504040204" pitchFamily="34" charset="0"/>
                          <a:cs typeface="Times New Roman" panose="02020603050405020304" pitchFamily="18" charset="0"/>
                        </a:rPr>
                        <a:t>VehicleDescription</a:t>
                      </a:r>
                      <a:endParaRPr lang="en-IN" dirty="0">
                        <a:latin typeface="Times New Roman" panose="02020603050405020304" pitchFamily="18" charset="0"/>
                        <a:ea typeface="Tahoma" panose="020B0604030504040204" pitchFamily="34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Varchar(120)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 null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77694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SeatingCapacity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Int(10)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 null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7113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Image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Varchar(200)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 null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76108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Image1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Varchar(200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 null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39203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11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Image2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Varchar(200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 null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5002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347815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74075A55-3CDD-4851-8301-E84F97EC3E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5890374"/>
              </p:ext>
            </p:extLst>
          </p:nvPr>
        </p:nvGraphicFramePr>
        <p:xfrm>
          <a:off x="2032000" y="1430866"/>
          <a:ext cx="8128000" cy="333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307758766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15514039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66509063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795233574"/>
                    </a:ext>
                  </a:extLst>
                </a:gridCol>
              </a:tblGrid>
              <a:tr h="35439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S.NO</a:t>
                      </a:r>
                      <a:endParaRPr lang="en-IN" b="0" dirty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FIELD</a:t>
                      </a:r>
                      <a:endParaRPr lang="en-IN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DATATYPE</a:t>
                      </a:r>
                      <a:endParaRPr lang="en-IN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CONSTRAINTS</a:t>
                      </a:r>
                      <a:endParaRPr lang="en-IN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71866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Class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Varchar(120)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Times New Roman" panose="02020603050405020304" pitchFamily="18" charset="0"/>
                          <a:ea typeface="Tahoma" panose="020B0604030504040204" pitchFamily="34" charset="0"/>
                          <a:cs typeface="Times New Roman" panose="02020603050405020304" pitchFamily="18" charset="0"/>
                        </a:rPr>
                        <a:t>Not null</a:t>
                      </a:r>
                      <a:endParaRPr lang="en-IN" dirty="0">
                        <a:latin typeface="Times New Roman" panose="02020603050405020304" pitchFamily="18" charset="0"/>
                        <a:ea typeface="Tahoma" panose="020B0604030504040204" pitchFamily="34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57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Fuel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Varchar(120)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 null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862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Doors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Varchar(120)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 null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75841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GearBox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Varchar(120)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 null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31306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17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AirCondition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Varchar(120)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 null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32609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18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ABS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Varchar(120)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 null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83608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AirBags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Varchar(120)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 null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15653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Bluetooth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Varchar(120)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 null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9527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706372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076CA-DC6C-40D3-9129-F8675A88AF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TABLE NAME : Brand</a:t>
            </a:r>
            <a:br>
              <a:rPr lang="en-US" sz="1800" dirty="0">
                <a:latin typeface="Times New Roman" pitchFamily="18" charset="0"/>
                <a:cs typeface="Times New Roman" pitchFamily="18" charset="0"/>
              </a:rPr>
            </a:br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PRIMARY KEY : </a:t>
            </a:r>
            <a:r>
              <a:rPr lang="en-US" sz="1800" dirty="0" err="1">
                <a:latin typeface="Times New Roman" pitchFamily="18" charset="0"/>
                <a:cs typeface="Times New Roman" pitchFamily="18" charset="0"/>
              </a:rPr>
              <a:t>Brand_ID</a:t>
            </a:r>
            <a:endParaRPr lang="en-IN" sz="1800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E09AC9A-ABDF-4436-90A2-4AEE9E6E9F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3388936"/>
              </p:ext>
            </p:extLst>
          </p:nvPr>
        </p:nvGraphicFramePr>
        <p:xfrm>
          <a:off x="2032000" y="1690688"/>
          <a:ext cx="8128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115797318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50263933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27300948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6920817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S.NO</a:t>
                      </a:r>
                      <a:endParaRPr lang="en-IN" b="0" dirty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FEILD</a:t>
                      </a:r>
                      <a:endParaRPr lang="en-IN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DATATYPE</a:t>
                      </a:r>
                      <a:endParaRPr lang="en-IN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CONSTRAINTS</a:t>
                      </a:r>
                      <a:endParaRPr lang="en-IN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38537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ID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Int(10)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Times New Roman" panose="02020603050405020304" pitchFamily="18" charset="0"/>
                          <a:ea typeface="Tahoma" panose="020B0604030504040204" pitchFamily="34" charset="0"/>
                          <a:cs typeface="Times New Roman" panose="02020603050405020304" pitchFamily="18" charset="0"/>
                        </a:rPr>
                        <a:t>Primary key</a:t>
                      </a:r>
                      <a:endParaRPr lang="en-IN" dirty="0">
                        <a:latin typeface="Times New Roman" panose="02020603050405020304" pitchFamily="18" charset="0"/>
                        <a:ea typeface="Tahoma" panose="020B0604030504040204" pitchFamily="34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49870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BrandName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Varchar(120)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 null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7457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BrandLogo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Varchar(120)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 null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71553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297212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694C83-A72A-4FB5-B297-F5EE12E26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TABLE NAME : </a:t>
            </a:r>
            <a:r>
              <a:rPr lang="en-US" sz="1800" dirty="0" err="1">
                <a:latin typeface="Times New Roman" pitchFamily="18" charset="0"/>
                <a:cs typeface="Times New Roman" pitchFamily="18" charset="0"/>
              </a:rPr>
              <a:t>TwoWheeler</a:t>
            </a:r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 booking details</a:t>
            </a:r>
            <a:br>
              <a:rPr lang="en-US" sz="1800" dirty="0">
                <a:latin typeface="Times New Roman" pitchFamily="18" charset="0"/>
                <a:cs typeface="Times New Roman" pitchFamily="18" charset="0"/>
              </a:rPr>
            </a:br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PRIMARY KEY : </a:t>
            </a:r>
            <a:r>
              <a:rPr lang="en-US" sz="1800" dirty="0" err="1">
                <a:latin typeface="Times New Roman" pitchFamily="18" charset="0"/>
                <a:cs typeface="Times New Roman" pitchFamily="18" charset="0"/>
              </a:rPr>
              <a:t>User_ID</a:t>
            </a:r>
            <a:endParaRPr lang="en-IN" sz="1800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7FEEAA11-4FC7-44B4-9DD7-9204940FDD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7225720"/>
              </p:ext>
            </p:extLst>
          </p:nvPr>
        </p:nvGraphicFramePr>
        <p:xfrm>
          <a:off x="2032000" y="1872343"/>
          <a:ext cx="8128000" cy="3703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24425283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81048459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76848925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010378707"/>
                    </a:ext>
                  </a:extLst>
                </a:gridCol>
              </a:tblGrid>
              <a:tr h="18918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S.NO</a:t>
                      </a:r>
                      <a:endParaRPr lang="en-IN" b="0" dirty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FIELD</a:t>
                      </a:r>
                      <a:endParaRPr lang="en-IN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DATATYPE</a:t>
                      </a:r>
                      <a:endParaRPr lang="en-IN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CONSTRAINTS</a:t>
                      </a:r>
                      <a:endParaRPr lang="en-IN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85904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Times New Roman" pitchFamily="18" charset="0"/>
                          <a:cs typeface="Times New Roman" pitchFamily="18" charset="0"/>
                        </a:rPr>
                        <a:t> ID 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Int(10)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Times New Roman" panose="02020603050405020304" pitchFamily="18" charset="0"/>
                          <a:ea typeface="Tahoma" panose="020B0604030504040204" pitchFamily="34" charset="0"/>
                          <a:cs typeface="Times New Roman" panose="02020603050405020304" pitchFamily="18" charset="0"/>
                        </a:rPr>
                        <a:t>Primary key</a:t>
                      </a:r>
                      <a:endParaRPr lang="en-IN" dirty="0">
                        <a:latin typeface="Times New Roman" panose="02020603050405020304" pitchFamily="18" charset="0"/>
                        <a:ea typeface="Tahoma" panose="020B0604030504040204" pitchFamily="34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7260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FullName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Varchar(120)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 null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47311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Email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Varchar(120)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 null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00087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MobileNumber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Bigint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(10)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 null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55236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Location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Varchar(120)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 null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3338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BokkingDate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Varchar(120)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 null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28847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ReturnDate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Varchar(120)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 null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73347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TotalCost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Varchar(120)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 null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96132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Status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Varchar(120)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 null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58523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566222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AD92FB-9522-4BF1-854D-47EA3DAF3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TABLE NAME : </a:t>
            </a:r>
            <a:r>
              <a:rPr lang="en-US" sz="1800" dirty="0" err="1">
                <a:latin typeface="Times New Roman" pitchFamily="18" charset="0"/>
                <a:cs typeface="Times New Roman" pitchFamily="18" charset="0"/>
              </a:rPr>
              <a:t>FourWheeler</a:t>
            </a:r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 booking details</a:t>
            </a:r>
            <a:br>
              <a:rPr lang="en-US" sz="1800" dirty="0">
                <a:latin typeface="Times New Roman" pitchFamily="18" charset="0"/>
                <a:cs typeface="Times New Roman" pitchFamily="18" charset="0"/>
              </a:rPr>
            </a:br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PRIMARY KEY : </a:t>
            </a:r>
            <a:r>
              <a:rPr lang="en-US" sz="1800" dirty="0" err="1">
                <a:latin typeface="Times New Roman" pitchFamily="18" charset="0"/>
                <a:cs typeface="Times New Roman" pitchFamily="18" charset="0"/>
              </a:rPr>
              <a:t>User_ID</a:t>
            </a:r>
            <a:endParaRPr lang="en-IN" sz="1800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5A123C6A-7A34-4C2C-9AF4-8F886BB584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3734450"/>
              </p:ext>
            </p:extLst>
          </p:nvPr>
        </p:nvGraphicFramePr>
        <p:xfrm>
          <a:off x="1756229" y="1851780"/>
          <a:ext cx="812800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75763225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57788027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21252353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0859439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S.NO</a:t>
                      </a:r>
                      <a:endParaRPr lang="en-IN" b="0" dirty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FIELD</a:t>
                      </a:r>
                      <a:endParaRPr lang="en-IN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DATATYPE</a:t>
                      </a:r>
                      <a:endParaRPr lang="en-IN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CONSTRAINTS</a:t>
                      </a:r>
                      <a:endParaRPr lang="en-IN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27506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Times New Roman" pitchFamily="18" charset="0"/>
                          <a:cs typeface="Times New Roman" pitchFamily="18" charset="0"/>
                        </a:rPr>
                        <a:t> ID 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Int(10)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Times New Roman" panose="02020603050405020304" pitchFamily="18" charset="0"/>
                          <a:ea typeface="Tahoma" panose="020B0604030504040204" pitchFamily="34" charset="0"/>
                          <a:cs typeface="Times New Roman" panose="02020603050405020304" pitchFamily="18" charset="0"/>
                        </a:rPr>
                        <a:t>Primary key</a:t>
                      </a:r>
                      <a:endParaRPr lang="en-IN" dirty="0">
                        <a:latin typeface="Times New Roman" panose="02020603050405020304" pitchFamily="18" charset="0"/>
                        <a:ea typeface="Tahoma" panose="020B0604030504040204" pitchFamily="34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55734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FullName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Varchar(120)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 null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72571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Email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Varchar(120)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 null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24564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MobileNumber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Bigint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(10)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 null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0919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Location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Varchar(120)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 null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82242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BokkingDate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Varchar(120)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 null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49999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ReturnDate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Varchar(120)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 null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347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TotalCost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Varchar(120)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 null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04084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Status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Varchar(120)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 null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32556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338222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38399C-24BD-4C28-BDEA-DDB306168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LOGIN PAGE</a:t>
            </a:r>
            <a:endParaRPr lang="en-I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DBD3CCB-2949-4033-811A-F2CEB9E033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2464" y="1597025"/>
            <a:ext cx="8927072" cy="4351338"/>
          </a:xfrm>
        </p:spPr>
      </p:pic>
    </p:spTree>
    <p:extLst>
      <p:ext uri="{BB962C8B-B14F-4D97-AF65-F5344CB8AC3E}">
        <p14:creationId xmlns:p14="http://schemas.microsoft.com/office/powerpoint/2010/main" val="19962013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9DDFEF-514A-415B-9C5F-EE47C62DD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AGENDA</a:t>
            </a:r>
            <a:endParaRPr lang="en-IN" sz="28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681EEB-9C32-4C9E-B54A-03E1F9D390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4625"/>
            <a:ext cx="10515600" cy="4351338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ABSTRACT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EXISTING SYSTEM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PROPOSED SYSTEM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HARDWARE AND SOFTWARE SPECIFICATION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MODULES OF THE PROJECT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DATAFLOW DIAGRAM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E-R DIAGRAM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DATABASE DESIGN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INTERFACE DESIGN</a:t>
            </a:r>
          </a:p>
          <a:p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3381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CC5E3-A53A-4FD6-F296-B8C4AA970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DASHBOARD</a:t>
            </a:r>
            <a:endParaRPr lang="en-I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70E9C85-6478-2AB6-9913-C433313EBC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8960"/>
          <a:stretch/>
        </p:blipFill>
        <p:spPr bwMode="auto">
          <a:xfrm>
            <a:off x="2369025" y="1825625"/>
            <a:ext cx="7453949" cy="435133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7083474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90FCDC-145A-8729-7387-E6D44483C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HOME</a:t>
            </a:r>
            <a:endParaRPr lang="en-I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451923C-4B47-8D3F-1430-45014CAA09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/>
          <a:srcRect t="-251" b="59478"/>
          <a:stretch/>
        </p:blipFill>
        <p:spPr bwMode="auto">
          <a:xfrm>
            <a:off x="2047010" y="1610591"/>
            <a:ext cx="8801099" cy="4488873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5240788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F0289-C522-CC9F-1A38-AA911552B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ABOUT US</a:t>
            </a:r>
            <a:endParaRPr lang="en-I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2FD3DCC-27F9-C6C1-DE1E-E7FCDC3B64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642" t="-114" r="642" b="33600"/>
          <a:stretch/>
        </p:blipFill>
        <p:spPr bwMode="auto">
          <a:xfrm>
            <a:off x="2441862" y="1576242"/>
            <a:ext cx="7876309" cy="4554393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4840573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1ECB74-27C2-E3A1-5EB3-35E9DE44F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CONTACT US</a:t>
            </a:r>
            <a:endParaRPr lang="en-I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8947102-EE43-4ABA-1B1A-50FDF1DA2C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35677" y="1409989"/>
            <a:ext cx="9320645" cy="4544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255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AA3F9-C552-527B-2442-B26FD6182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FOUR WHEELER DETAILS</a:t>
            </a:r>
            <a:b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IN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BE25EFB-86CE-C1A3-CA7F-63D6AE961A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121" t="2378" r="121" b="28350"/>
          <a:stretch/>
        </p:blipFill>
        <p:spPr bwMode="auto">
          <a:xfrm>
            <a:off x="1683327" y="1461942"/>
            <a:ext cx="8863446" cy="486612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7402786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964DF8-76D4-90EB-3258-F2988D6A9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TWO WHEELER DETAILS</a:t>
            </a:r>
            <a:b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IN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175745B-24E1-FBB8-EDC0-B2EF1B8EFC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20982" y="1170997"/>
            <a:ext cx="9732818" cy="4938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738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C90CB8-A626-3B61-EE33-9C8BA8D77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MY BOOKING PAGE</a:t>
            </a:r>
            <a:b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IN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9B1C53C-C6CA-7998-B8B7-18969D2960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42805"/>
          <a:stretch/>
        </p:blipFill>
        <p:spPr bwMode="auto">
          <a:xfrm>
            <a:off x="1610591" y="1347642"/>
            <a:ext cx="9351818" cy="446087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0388613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18F9BC-7BD0-D4FE-96BD-C59E119D9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ADD TWO WHEELER</a:t>
            </a:r>
            <a:b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IN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31B7B9D-895D-927D-08A9-91366EB4B6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37854" y="1316471"/>
            <a:ext cx="9455728" cy="4492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632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43EF87-24A5-ED72-6F4E-3EBD8CF0B3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ADD FOUR WHEELER</a:t>
            </a:r>
            <a:b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IN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ECAAB03-ACFD-B8CF-4A71-FD9641E460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13163" y="1295689"/>
            <a:ext cx="9940637" cy="4544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9752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98A2BE-2277-8E89-DF51-8F601823DD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SCOPE FOR FUTURE ENHANCEMENT</a:t>
            </a:r>
            <a:endParaRPr lang="en-IN" sz="2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00B806-A9A9-FEA7-BB7F-87B1226527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lnSpc>
                <a:spcPct val="150000"/>
              </a:lnSpc>
              <a:spcBef>
                <a:spcPts val="1000"/>
              </a:spcBef>
            </a:pPr>
            <a:r>
              <a:rPr lang="en-US" sz="1800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The scope of a </a:t>
            </a:r>
            <a:r>
              <a:rPr lang="en-US" sz="1800" b="1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vehicle rental website </a:t>
            </a:r>
            <a:r>
              <a:rPr lang="en-US" sz="1800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is to provide a convenient and accessible platform for users to rent a wide range of vehicles for various purposes, including personal travel, business trips, and special occasions. This website should offer a user-friendly interface for browsing and selecting vehicles, secure booking  and detailed information about vehicle options, pricing, and availability.</a:t>
            </a:r>
            <a:endParaRPr lang="en-I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Bef>
                <a:spcPts val="1000"/>
              </a:spcBef>
            </a:pPr>
            <a:r>
              <a:rPr lang="en-US" sz="1800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 The scope also encompasses backend systems for managing vehicle details, handling reservations, and ensuring compliance with regulatory requirements. Overall, the aim is to create a seamless and efficient solution for both customers and the rental business, bridging the gap between vehicle supply and demand in a convenient and cost-effective manner.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262395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682800-209B-4F49-8DFC-10555566D1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ABSTRACT</a:t>
            </a:r>
            <a:endParaRPr lang="en-IN" sz="24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8C0FEF-F131-4326-A0DD-95959774BB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8486" y="1578882"/>
            <a:ext cx="10225314" cy="43513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Vehicle rental  website is a software developed to rent cars and bikes online. The Project “Vehicle rental  website ” is for users who can have a wide variety of choices to choose a car or bike for their needs in a best price.</a:t>
            </a:r>
          </a:p>
          <a:p>
            <a:pPr>
              <a:lnSpc>
                <a:spcPct val="150000"/>
              </a:lnSpc>
            </a:pPr>
            <a:r>
              <a:rPr lang="en-US" sz="18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 vehicle rental website is an online platform that facilitates the seamless rental of vehicles to users. It serves as an intermediary between vehicle renters and buyers, providing a user-friendly experience to search, select, book, and manage rentals.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interface of the project work entitled “vehicle rental website” is developed using PHP, HTML, CSS, JavaScript as Frontend and MySQL as Backend. </a:t>
            </a:r>
            <a:endParaRPr lang="en-I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60857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8059F4-8B81-4AE8-9C9A-7F4C628E41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N" sz="24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CONCLUSION</a:t>
            </a:r>
            <a:b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0B9BB8-E732-EB78-C27C-9AAD6D8677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>
            <a:normAutofit/>
          </a:bodyPr>
          <a:lstStyle/>
          <a:p>
            <a:pPr marL="514350" indent="-285750">
              <a:lnSpc>
                <a:spcPct val="150000"/>
              </a:lnSpc>
              <a:spcAft>
                <a:spcPts val="800"/>
              </a:spcAft>
            </a:pPr>
            <a:r>
              <a:rPr lang="en-I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project titled “</a:t>
            </a:r>
            <a:r>
              <a:rPr lang="en-IN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Vehicle Rental Website</a:t>
            </a:r>
            <a:r>
              <a:rPr lang="en-I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“ offers a convenient and accessible way for customers to find and book rental vehicles. With a user-friendly interface, a reliable booking system, and clear pricing information, such a website can provide a valuable service to customer.</a:t>
            </a:r>
            <a:endParaRPr lang="en-IN" sz="1800" dirty="0">
              <a:solidFill>
                <a:srgbClr val="000000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514350" indent="-285750">
              <a:lnSpc>
                <a:spcPct val="150000"/>
              </a:lnSpc>
              <a:spcAft>
                <a:spcPts val="800"/>
              </a:spcAft>
            </a:pPr>
            <a:r>
              <a:rPr lang="en-I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platform provides a diverse selection of vehicles, from compact cars to luxury sedans, SUVs, trucks ,sports bikes and super bike allowing users to choose the perfect vehicle to suit their preferences and needs.</a:t>
            </a:r>
          </a:p>
          <a:p>
            <a:pPr marL="514350" indent="-285750">
              <a:lnSpc>
                <a:spcPct val="150000"/>
              </a:lnSpc>
              <a:spcAft>
                <a:spcPts val="800"/>
              </a:spcAft>
            </a:pPr>
            <a:r>
              <a:rPr lang="en-I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By focusing on customer satisfaction, safety, and efficient operations, a vehicle rental website  can be a successful venture in the ever-evolving transportation industry.</a:t>
            </a:r>
            <a:endParaRPr lang="en-I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285750">
              <a:lnSpc>
                <a:spcPct val="150000"/>
              </a:lnSpc>
              <a:spcAft>
                <a:spcPts val="800"/>
              </a:spcAft>
            </a:pPr>
            <a:endParaRPr lang="en-IN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58477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8D5A9-98A0-486B-895F-420E0F3E0D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2617" y="2302220"/>
            <a:ext cx="10515600" cy="1325563"/>
          </a:xfrm>
        </p:spPr>
        <p:txBody>
          <a:bodyPr>
            <a:normAutofit/>
          </a:bodyPr>
          <a:lstStyle/>
          <a:p>
            <a:r>
              <a:rPr lang="en-US" sz="8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  <a:endParaRPr lang="en-IN" sz="8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89575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8C60DC-4EF8-4DF3-933D-2A4966B8DB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Difficult to find vehicles according to our needs. </a:t>
            </a:r>
          </a:p>
          <a:p>
            <a:pPr>
              <a:lnSpc>
                <a:spcPct val="150000"/>
              </a:lnSpc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Only limited number of vehicles would be there for consideration. </a:t>
            </a:r>
          </a:p>
          <a:p>
            <a:pPr>
              <a:lnSpc>
                <a:spcPct val="150000"/>
              </a:lnSpc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existing system was not much interactive and very slow.</a:t>
            </a:r>
          </a:p>
          <a:p>
            <a:pPr>
              <a:lnSpc>
                <a:spcPct val="150000"/>
              </a:lnSpc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existing system doesn’t provide much information about vehicles. Only, the basic details were available. </a:t>
            </a:r>
          </a:p>
          <a:p>
            <a:pPr>
              <a:lnSpc>
                <a:spcPct val="150000"/>
              </a:lnSpc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Difficult to maintain information about vehicles. </a:t>
            </a:r>
            <a:endParaRPr lang="en-I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C723F5C-F683-456B-BEC8-D36356993D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500062"/>
            <a:ext cx="10515600" cy="1325563"/>
          </a:xfrm>
        </p:spPr>
        <p:txBody>
          <a:bodyPr>
            <a:normAutofit/>
          </a:bodyPr>
          <a:lstStyle/>
          <a:p>
            <a:r>
              <a:rPr lang="en-IN" sz="2400" b="1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EXISTING SYSTEM </a:t>
            </a:r>
            <a:r>
              <a:rPr lang="en-IN" sz="2600" b="1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		</a:t>
            </a:r>
            <a:endParaRPr lang="en-IN" sz="2600" dirty="0"/>
          </a:p>
        </p:txBody>
      </p:sp>
    </p:spTree>
    <p:extLst>
      <p:ext uri="{BB962C8B-B14F-4D97-AF65-F5344CB8AC3E}">
        <p14:creationId xmlns:p14="http://schemas.microsoft.com/office/powerpoint/2010/main" val="4000844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449255-2772-4908-BA65-6598344C77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943" y="492352"/>
            <a:ext cx="10515600" cy="1325563"/>
          </a:xfrm>
        </p:spPr>
        <p:txBody>
          <a:bodyPr>
            <a:normAutofit/>
          </a:bodyPr>
          <a:lstStyle/>
          <a:p>
            <a:r>
              <a:rPr lang="en-IN" sz="2400" b="1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PROPOSED SYSTEM</a:t>
            </a:r>
            <a:endParaRPr lang="en-IN" sz="2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34838C-5CBB-4521-831E-A5D5CF0D22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1057" y="2014310"/>
            <a:ext cx="10515600" cy="43513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Easy to find cars for our needs.</a:t>
            </a:r>
          </a:p>
          <a:p>
            <a:pPr>
              <a:lnSpc>
                <a:spcPct val="150000"/>
              </a:lnSpc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More User-Friendly and Better User-Interface.</a:t>
            </a:r>
          </a:p>
          <a:p>
            <a:pPr>
              <a:lnSpc>
                <a:spcPct val="150000"/>
              </a:lnSpc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Genuine details were only posted.</a:t>
            </a:r>
          </a:p>
          <a:p>
            <a:pPr>
              <a:lnSpc>
                <a:spcPct val="150000"/>
              </a:lnSpc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data is Maintained electronically, it’s easy for a person to update the details, which has overcome the tedious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updation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in previous system.</a:t>
            </a:r>
            <a:endParaRPr lang="en-IN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system works faster and accurate</a:t>
            </a:r>
          </a:p>
          <a:p>
            <a:pPr marL="0" indent="0">
              <a:lnSpc>
                <a:spcPct val="150000"/>
              </a:lnSpc>
              <a:buNone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79247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03FFE0-CEA7-46DD-ACEB-8084882DD5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015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HARDWARE SPECIFICATION:</a:t>
            </a:r>
            <a:endParaRPr lang="en-IN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6CB1DD-91E7-4AC3-AE34-4AE5643F55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3591" y="1191574"/>
            <a:ext cx="7000120" cy="207014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C201825F-DD08-21A7-CD11-D237A41A26A1}"/>
              </a:ext>
            </a:extLst>
          </p:cNvPr>
          <p:cNvSpPr txBox="1">
            <a:spLocks/>
          </p:cNvSpPr>
          <p:nvPr/>
        </p:nvSpPr>
        <p:spPr>
          <a:xfrm>
            <a:off x="713015" y="31277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SOFTWARE SPECIFICATION:</a:t>
            </a:r>
            <a:endParaRPr lang="en-IN" sz="2400" dirty="0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4688DB0D-3D89-9C21-57A4-F5A4D4295B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753591" y="4294602"/>
            <a:ext cx="7398327" cy="1960848"/>
          </a:xfrm>
        </p:spPr>
      </p:pic>
    </p:spTree>
    <p:extLst>
      <p:ext uri="{BB962C8B-B14F-4D97-AF65-F5344CB8AC3E}">
        <p14:creationId xmlns:p14="http://schemas.microsoft.com/office/powerpoint/2010/main" val="36800935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95F340-3EF2-46D1-85C0-2BB7AAEB2A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809" y="-88611"/>
            <a:ext cx="10515600" cy="1325563"/>
          </a:xfrm>
        </p:spPr>
        <p:txBody>
          <a:bodyPr>
            <a:norm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MODULES</a:t>
            </a:r>
            <a:endParaRPr lang="en-IN" sz="2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34F53F-CCDC-4208-81A7-73B43CEF66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05007"/>
            <a:ext cx="10515600" cy="4351338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ADMIN MODULE:</a:t>
            </a:r>
          </a:p>
          <a:p>
            <a:pPr marL="342900" lvl="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Dashboard: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 this section, admin can see two wheeler and four wheeler vehicle detail in brief.</a:t>
            </a:r>
            <a:endParaRPr lang="en-IN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Brand: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In this section, admin can manage brands (Add/Update).</a:t>
            </a:r>
            <a:endParaRPr lang="en-IN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Two Wheeler: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In this section, admin can manage two wheeler vehicle (Add/Update).</a:t>
            </a:r>
            <a:endParaRPr lang="en-IN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Four Wheeler: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In this section, admin can manage four wheeler vehicle (Add/Update).</a:t>
            </a:r>
            <a:endParaRPr lang="en-IN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Pages: 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 this section, the admin can manage about us and contact us pages.</a:t>
            </a:r>
            <a:endParaRPr lang="en-IN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Reg Users: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In this section, admin can view detail of registered users.</a:t>
            </a:r>
          </a:p>
          <a:p>
            <a:pPr marL="0" lvl="0" indent="0">
              <a:lnSpc>
                <a:spcPct val="150000"/>
              </a:lnSpc>
              <a:buNone/>
            </a:pPr>
            <a:r>
              <a:rPr lang="en-US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7.Two Wheeler Booking: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In this section, admin can view total new booking, total approved booking, total unapproved booking and all booking. Admin has also right to approve and un approved the booking.</a:t>
            </a:r>
            <a:endParaRPr lang="en-IN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>
              <a:lnSpc>
                <a:spcPct val="150000"/>
              </a:lnSpc>
              <a:buNone/>
            </a:pPr>
            <a:r>
              <a:rPr lang="en-US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8.Four Wheeler Booking: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In this section, admin can view total new booking, total approved booking, total unapproved booking and all booking. Admin has also right to approve and un approved the booking.</a:t>
            </a:r>
            <a:endParaRPr lang="en-IN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buFont typeface="+mj-lt"/>
              <a:buAutoNum type="arabicPeriod"/>
            </a:pPr>
            <a:endParaRPr lang="en-IN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endParaRPr lang="en-I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97516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F4B31B-B1C6-421B-B60B-DCD8430379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452" y="854322"/>
            <a:ext cx="10515600" cy="4351338"/>
          </a:xfrm>
        </p:spPr>
        <p:txBody>
          <a:bodyPr>
            <a:noAutofit/>
          </a:bodyPr>
          <a:lstStyle/>
          <a:p>
            <a:pPr marL="0" lvl="0" indent="0">
              <a:lnSpc>
                <a:spcPct val="100000"/>
              </a:lnSpc>
              <a:buNone/>
            </a:pPr>
            <a: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9. Two Wheeler Report: 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 this section, admin can views how many booking has been received, counts of booking.</a:t>
            </a:r>
            <a:endParaRPr lang="en-IN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>
              <a:lnSpc>
                <a:spcPct val="100000"/>
              </a:lnSpc>
              <a:buNone/>
            </a:pPr>
            <a: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10. Four Wheeler Report: 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 this section, admin can views how many booking has been received, counts of booking.</a:t>
            </a:r>
            <a:endParaRPr lang="en-IN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>
              <a:lnSpc>
                <a:spcPct val="100000"/>
              </a:lnSpc>
              <a:spcAft>
                <a:spcPts val="1000"/>
              </a:spcAft>
              <a:buNone/>
            </a:pPr>
            <a: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11. Search: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In this section, admin can search two wheeler and four wheeler vehicle booking by users name and Booking Id.</a:t>
            </a:r>
          </a:p>
          <a:p>
            <a:pPr marL="0" lvl="0" indent="0">
              <a:lnSpc>
                <a:spcPct val="100000"/>
              </a:lnSpc>
              <a:spcAft>
                <a:spcPts val="1000"/>
              </a:spcAft>
              <a:buNone/>
            </a:pPr>
            <a:r>
              <a:rPr lang="en-US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USERS MODULE:</a:t>
            </a:r>
            <a:endParaRPr lang="en-US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0000"/>
              </a:lnSpc>
              <a:spcAft>
                <a:spcPts val="27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Home Page: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Users can see the listed vehicles on the home page.</a:t>
            </a:r>
            <a:endParaRPr lang="en-IN" sz="18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0000"/>
              </a:lnSpc>
              <a:spcAft>
                <a:spcPts val="27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About Us: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Users can view about us page.</a:t>
            </a:r>
            <a:endParaRPr lang="en-IN" sz="18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0000"/>
              </a:lnSpc>
              <a:spcAft>
                <a:spcPts val="27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Vehicle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User can view total two wheeler and four wheeler vehicles in details.</a:t>
            </a:r>
            <a:endParaRPr lang="en-IN" sz="18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0000"/>
              </a:lnSpc>
              <a:spcAft>
                <a:spcPts val="27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Contact us: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Users can view the contact us page.</a:t>
            </a:r>
            <a:endParaRPr lang="en-IN" sz="18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0000"/>
              </a:lnSpc>
              <a:spcAft>
                <a:spcPts val="27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My Booking: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In this user can view the detail of booking like status of booking, how much cost will be taken.</a:t>
            </a:r>
            <a:endParaRPr lang="en-IN" sz="18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>
              <a:lnSpc>
                <a:spcPct val="150000"/>
              </a:lnSpc>
              <a:spcAft>
                <a:spcPts val="1000"/>
              </a:spcAft>
              <a:buNone/>
            </a:pPr>
            <a:endParaRPr lang="en-IN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31230564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71D906-25B0-4F44-9499-303C1D1BE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523" y="68084"/>
            <a:ext cx="10515600" cy="759980"/>
          </a:xfrm>
        </p:spPr>
        <p:txBody>
          <a:bodyPr>
            <a:normAutofit/>
          </a:bodyPr>
          <a:lstStyle/>
          <a:p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FLOW DIAGRAM</a:t>
            </a:r>
            <a:endParaRPr lang="en-IN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3AE847-CC6C-463E-BE86-C98687C6B260}"/>
              </a:ext>
            </a:extLst>
          </p:cNvPr>
          <p:cNvSpPr txBox="1"/>
          <p:nvPr/>
        </p:nvSpPr>
        <p:spPr>
          <a:xfrm>
            <a:off x="1191877" y="957384"/>
            <a:ext cx="584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Times New Roman"/>
                <a:cs typeface="Times New Roman"/>
              </a:rPr>
              <a:t>LEVEL</a:t>
            </a:r>
            <a:r>
              <a:rPr lang="en-US" sz="1800" spc="-5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-</a:t>
            </a:r>
            <a:r>
              <a:rPr lang="en-US" sz="1800" spc="-1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0</a:t>
            </a:r>
          </a:p>
          <a:p>
            <a:endParaRPr lang="en-IN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057F28E-6D6E-45EE-8587-CF93BD071FB7}"/>
              </a:ext>
            </a:extLst>
          </p:cNvPr>
          <p:cNvGrpSpPr/>
          <p:nvPr/>
        </p:nvGrpSpPr>
        <p:grpSpPr>
          <a:xfrm>
            <a:off x="2385676" y="1525253"/>
            <a:ext cx="3581987" cy="522986"/>
            <a:chOff x="15240" y="0"/>
            <a:chExt cx="5076916" cy="54102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CF2571B-5D2F-4A0C-8A1B-8C0F25D2A4A4}"/>
                </a:ext>
              </a:extLst>
            </p:cNvPr>
            <p:cNvSpPr/>
            <p:nvPr/>
          </p:nvSpPr>
          <p:spPr>
            <a:xfrm>
              <a:off x="15240" y="0"/>
              <a:ext cx="1424941" cy="5410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b="1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Admin</a:t>
              </a:r>
              <a:endParaRPr lang="en-IN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695124D3-B24E-4E5D-919F-6268134A22CE}"/>
                </a:ext>
              </a:extLst>
            </p:cNvPr>
            <p:cNvCxnSpPr/>
            <p:nvPr/>
          </p:nvCxnSpPr>
          <p:spPr>
            <a:xfrm>
              <a:off x="1516380" y="281940"/>
              <a:ext cx="1059180" cy="762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417F2BE3-6CDB-4E59-9E39-C2CED79A2B8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84321" y="304800"/>
              <a:ext cx="1007835" cy="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11" name="object 8">
            <a:extLst>
              <a:ext uri="{FF2B5EF4-FFF2-40B4-BE49-F238E27FC236}">
                <a16:creationId xmlns:a16="http://schemas.microsoft.com/office/drawing/2014/main" id="{8D42D5BD-1CB9-4DEF-8846-C9A7AEF7A841}"/>
              </a:ext>
            </a:extLst>
          </p:cNvPr>
          <p:cNvSpPr/>
          <p:nvPr/>
        </p:nvSpPr>
        <p:spPr>
          <a:xfrm>
            <a:off x="4247117" y="1324060"/>
            <a:ext cx="1005486" cy="985519"/>
          </a:xfrm>
          <a:custGeom>
            <a:avLst/>
            <a:gdLst/>
            <a:ahLst/>
            <a:cxnLst/>
            <a:rect l="l" t="t" r="r" b="b"/>
            <a:pathLst>
              <a:path w="1001394" h="985519">
                <a:moveTo>
                  <a:pt x="0" y="492759"/>
                </a:moveTo>
                <a:lnTo>
                  <a:pt x="2291" y="445321"/>
                </a:lnTo>
                <a:lnTo>
                  <a:pt x="9027" y="399154"/>
                </a:lnTo>
                <a:lnTo>
                  <a:pt x="19997" y="354466"/>
                </a:lnTo>
                <a:lnTo>
                  <a:pt x="34991" y="311464"/>
                </a:lnTo>
                <a:lnTo>
                  <a:pt x="53799" y="270355"/>
                </a:lnTo>
                <a:lnTo>
                  <a:pt x="76212" y="231346"/>
                </a:lnTo>
                <a:lnTo>
                  <a:pt x="102020" y="194643"/>
                </a:lnTo>
                <a:lnTo>
                  <a:pt x="131012" y="160454"/>
                </a:lnTo>
                <a:lnTo>
                  <a:pt x="162979" y="128985"/>
                </a:lnTo>
                <a:lnTo>
                  <a:pt x="197712" y="100444"/>
                </a:lnTo>
                <a:lnTo>
                  <a:pt x="234999" y="75037"/>
                </a:lnTo>
                <a:lnTo>
                  <a:pt x="274632" y="52971"/>
                </a:lnTo>
                <a:lnTo>
                  <a:pt x="316401" y="34453"/>
                </a:lnTo>
                <a:lnTo>
                  <a:pt x="360095" y="19690"/>
                </a:lnTo>
                <a:lnTo>
                  <a:pt x="405505" y="8889"/>
                </a:lnTo>
                <a:lnTo>
                  <a:pt x="452421" y="2256"/>
                </a:lnTo>
                <a:lnTo>
                  <a:pt x="500633" y="0"/>
                </a:lnTo>
                <a:lnTo>
                  <a:pt x="548867" y="2256"/>
                </a:lnTo>
                <a:lnTo>
                  <a:pt x="595802" y="8889"/>
                </a:lnTo>
                <a:lnTo>
                  <a:pt x="641228" y="19690"/>
                </a:lnTo>
                <a:lnTo>
                  <a:pt x="684936" y="34453"/>
                </a:lnTo>
                <a:lnTo>
                  <a:pt x="726717" y="52971"/>
                </a:lnTo>
                <a:lnTo>
                  <a:pt x="766360" y="75037"/>
                </a:lnTo>
                <a:lnTo>
                  <a:pt x="803657" y="100444"/>
                </a:lnTo>
                <a:lnTo>
                  <a:pt x="838396" y="128985"/>
                </a:lnTo>
                <a:lnTo>
                  <a:pt x="870369" y="160454"/>
                </a:lnTo>
                <a:lnTo>
                  <a:pt x="899365" y="194643"/>
                </a:lnTo>
                <a:lnTo>
                  <a:pt x="925176" y="231346"/>
                </a:lnTo>
                <a:lnTo>
                  <a:pt x="947591" y="270355"/>
                </a:lnTo>
                <a:lnTo>
                  <a:pt x="966401" y="311464"/>
                </a:lnTo>
                <a:lnTo>
                  <a:pt x="981396" y="354466"/>
                </a:lnTo>
                <a:lnTo>
                  <a:pt x="992367" y="399154"/>
                </a:lnTo>
                <a:lnTo>
                  <a:pt x="999103" y="445321"/>
                </a:lnTo>
                <a:lnTo>
                  <a:pt x="1001394" y="492759"/>
                </a:lnTo>
                <a:lnTo>
                  <a:pt x="999103" y="540218"/>
                </a:lnTo>
                <a:lnTo>
                  <a:pt x="992367" y="586400"/>
                </a:lnTo>
                <a:lnTo>
                  <a:pt x="981396" y="631099"/>
                </a:lnTo>
                <a:lnTo>
                  <a:pt x="966401" y="674107"/>
                </a:lnTo>
                <a:lnTo>
                  <a:pt x="947591" y="715220"/>
                </a:lnTo>
                <a:lnTo>
                  <a:pt x="925176" y="754229"/>
                </a:lnTo>
                <a:lnTo>
                  <a:pt x="899365" y="790930"/>
                </a:lnTo>
                <a:lnTo>
                  <a:pt x="870369" y="825115"/>
                </a:lnTo>
                <a:lnTo>
                  <a:pt x="838396" y="856578"/>
                </a:lnTo>
                <a:lnTo>
                  <a:pt x="803657" y="885113"/>
                </a:lnTo>
                <a:lnTo>
                  <a:pt x="766360" y="910513"/>
                </a:lnTo>
                <a:lnTo>
                  <a:pt x="726717" y="932571"/>
                </a:lnTo>
                <a:lnTo>
                  <a:pt x="684936" y="951082"/>
                </a:lnTo>
                <a:lnTo>
                  <a:pt x="641228" y="965839"/>
                </a:lnTo>
                <a:lnTo>
                  <a:pt x="595802" y="976635"/>
                </a:lnTo>
                <a:lnTo>
                  <a:pt x="548867" y="983264"/>
                </a:lnTo>
                <a:lnTo>
                  <a:pt x="500633" y="985520"/>
                </a:lnTo>
                <a:lnTo>
                  <a:pt x="452421" y="983264"/>
                </a:lnTo>
                <a:lnTo>
                  <a:pt x="405505" y="976635"/>
                </a:lnTo>
                <a:lnTo>
                  <a:pt x="360095" y="965839"/>
                </a:lnTo>
                <a:lnTo>
                  <a:pt x="316401" y="951082"/>
                </a:lnTo>
                <a:lnTo>
                  <a:pt x="274632" y="932571"/>
                </a:lnTo>
                <a:lnTo>
                  <a:pt x="234999" y="910513"/>
                </a:lnTo>
                <a:lnTo>
                  <a:pt x="197712" y="885113"/>
                </a:lnTo>
                <a:lnTo>
                  <a:pt x="162979" y="856578"/>
                </a:lnTo>
                <a:lnTo>
                  <a:pt x="131012" y="825115"/>
                </a:lnTo>
                <a:lnTo>
                  <a:pt x="102020" y="790930"/>
                </a:lnTo>
                <a:lnTo>
                  <a:pt x="76212" y="754229"/>
                </a:lnTo>
                <a:lnTo>
                  <a:pt x="53799" y="715220"/>
                </a:lnTo>
                <a:lnTo>
                  <a:pt x="34991" y="674107"/>
                </a:lnTo>
                <a:lnTo>
                  <a:pt x="19997" y="631099"/>
                </a:lnTo>
                <a:lnTo>
                  <a:pt x="9027" y="586400"/>
                </a:lnTo>
                <a:lnTo>
                  <a:pt x="2291" y="540218"/>
                </a:lnTo>
                <a:lnTo>
                  <a:pt x="0" y="492759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0CF3FEA-5541-4A2C-B70B-A2CFB9C9599C}"/>
              </a:ext>
            </a:extLst>
          </p:cNvPr>
          <p:cNvSpPr txBox="1"/>
          <p:nvPr/>
        </p:nvSpPr>
        <p:spPr>
          <a:xfrm>
            <a:off x="4389232" y="1618205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login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object 10">
            <a:extLst>
              <a:ext uri="{FF2B5EF4-FFF2-40B4-BE49-F238E27FC236}">
                <a16:creationId xmlns:a16="http://schemas.microsoft.com/office/drawing/2014/main" id="{EFC8F9A6-A52B-4481-9D31-454126F76540}"/>
              </a:ext>
            </a:extLst>
          </p:cNvPr>
          <p:cNvSpPr/>
          <p:nvPr/>
        </p:nvSpPr>
        <p:spPr>
          <a:xfrm>
            <a:off x="6012952" y="1570742"/>
            <a:ext cx="1566545" cy="527050"/>
          </a:xfrm>
          <a:custGeom>
            <a:avLst/>
            <a:gdLst/>
            <a:ahLst/>
            <a:cxnLst/>
            <a:rect l="l" t="t" r="r" b="b"/>
            <a:pathLst>
              <a:path w="1566545" h="527050">
                <a:moveTo>
                  <a:pt x="310515" y="1270"/>
                </a:moveTo>
                <a:lnTo>
                  <a:pt x="302895" y="506730"/>
                </a:lnTo>
              </a:path>
              <a:path w="1566545" h="527050">
                <a:moveTo>
                  <a:pt x="1270" y="0"/>
                </a:moveTo>
                <a:lnTo>
                  <a:pt x="1566545" y="0"/>
                </a:lnTo>
              </a:path>
              <a:path w="1566545" h="527050">
                <a:moveTo>
                  <a:pt x="0" y="511048"/>
                </a:moveTo>
                <a:lnTo>
                  <a:pt x="1565910" y="526923"/>
                </a:lnTo>
              </a:path>
              <a:path w="1566545" h="527050">
                <a:moveTo>
                  <a:pt x="634" y="0"/>
                </a:moveTo>
                <a:lnTo>
                  <a:pt x="634" y="50038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014DDE-74D5-426D-93DD-C0304B048436}"/>
              </a:ext>
            </a:extLst>
          </p:cNvPr>
          <p:cNvSpPr txBox="1"/>
          <p:nvPr/>
        </p:nvSpPr>
        <p:spPr>
          <a:xfrm>
            <a:off x="6310350" y="1640468"/>
            <a:ext cx="2029496" cy="368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Admin_db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2CBB56E-9706-480E-81E9-49EECD168385}"/>
              </a:ext>
            </a:extLst>
          </p:cNvPr>
          <p:cNvSpPr txBox="1"/>
          <p:nvPr/>
        </p:nvSpPr>
        <p:spPr>
          <a:xfrm>
            <a:off x="1191877" y="2336506"/>
            <a:ext cx="11938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LEVEL -1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B6871B8-5310-25F1-9697-1116742E44E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3787" y="2593789"/>
            <a:ext cx="7386319" cy="37968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098046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1015</TotalTime>
  <Words>1605</Words>
  <Application>Microsoft Office PowerPoint</Application>
  <PresentationFormat>Widescreen</PresentationFormat>
  <Paragraphs>381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6" baseType="lpstr">
      <vt:lpstr>Arial</vt:lpstr>
      <vt:lpstr>Calibri</vt:lpstr>
      <vt:lpstr>Calibri Light</vt:lpstr>
      <vt:lpstr>Times New Roman</vt:lpstr>
      <vt:lpstr>Office Theme</vt:lpstr>
      <vt:lpstr>PowerPoint Presentation</vt:lpstr>
      <vt:lpstr>AGENDA</vt:lpstr>
      <vt:lpstr>ABSTRACT</vt:lpstr>
      <vt:lpstr>EXISTING SYSTEM   </vt:lpstr>
      <vt:lpstr>PROPOSED SYSTEM</vt:lpstr>
      <vt:lpstr>HARDWARE SPECIFICATION:</vt:lpstr>
      <vt:lpstr>MODULES</vt:lpstr>
      <vt:lpstr>PowerPoint Presentation</vt:lpstr>
      <vt:lpstr>DATA FLOW DIAGRAM</vt:lpstr>
      <vt:lpstr>PowerPoint Presentation</vt:lpstr>
      <vt:lpstr>DATABASE DIAGRAM</vt:lpstr>
      <vt:lpstr>TABLE NAME : Admin  PRIMARY KEY : Admin_ID </vt:lpstr>
      <vt:lpstr>TABLE NAME : Two-wheeler details   PRIMARY KEY : ID</vt:lpstr>
      <vt:lpstr>TABLE NAME : Four-wheeler details   PRIMARY KEY : ID</vt:lpstr>
      <vt:lpstr>PowerPoint Presentation</vt:lpstr>
      <vt:lpstr>TABLE NAME : Brand PRIMARY KEY : Brand_ID</vt:lpstr>
      <vt:lpstr>TABLE NAME : TwoWheeler booking details PRIMARY KEY : User_ID</vt:lpstr>
      <vt:lpstr>TABLE NAME : FourWheeler booking details PRIMARY KEY : User_ID</vt:lpstr>
      <vt:lpstr>LOGIN PAGE</vt:lpstr>
      <vt:lpstr>DASHBOARD</vt:lpstr>
      <vt:lpstr>HOME</vt:lpstr>
      <vt:lpstr>ABOUT US</vt:lpstr>
      <vt:lpstr>CONTACT US</vt:lpstr>
      <vt:lpstr>FOUR WHEELER DETAILS </vt:lpstr>
      <vt:lpstr>TWO WHEELER DETAILS </vt:lpstr>
      <vt:lpstr>MY BOOKING PAGE </vt:lpstr>
      <vt:lpstr>ADD TWO WHEELER </vt:lpstr>
      <vt:lpstr>ADD FOUR WHEELER </vt:lpstr>
      <vt:lpstr>SCOPE FOR FUTURE ENHANCEMENT</vt:lpstr>
      <vt:lpstr> CONCLUSION 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Vehicle rental website</dc:title>
  <dc:creator>GOD</dc:creator>
  <cp:lastModifiedBy>sanja</cp:lastModifiedBy>
  <cp:revision>14</cp:revision>
  <dcterms:created xsi:type="dcterms:W3CDTF">2023-08-23T08:29:09Z</dcterms:created>
  <dcterms:modified xsi:type="dcterms:W3CDTF">2023-10-28T18:08:58Z</dcterms:modified>
</cp:coreProperties>
</file>